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7" r:id="rId2"/>
  </p:sldMasterIdLst>
  <p:notesMasterIdLst>
    <p:notesMasterId r:id="rId22"/>
  </p:notesMasterIdLst>
  <p:sldIdLst>
    <p:sldId id="256" r:id="rId3"/>
    <p:sldId id="302" r:id="rId4"/>
    <p:sldId id="303" r:id="rId5"/>
    <p:sldId id="284" r:id="rId6"/>
    <p:sldId id="285" r:id="rId7"/>
    <p:sldId id="289" r:id="rId8"/>
    <p:sldId id="286" r:id="rId9"/>
    <p:sldId id="304" r:id="rId10"/>
    <p:sldId id="293" r:id="rId11"/>
    <p:sldId id="306" r:id="rId12"/>
    <p:sldId id="299" r:id="rId13"/>
    <p:sldId id="307" r:id="rId14"/>
    <p:sldId id="308" r:id="rId15"/>
    <p:sldId id="294" r:id="rId16"/>
    <p:sldId id="297" r:id="rId17"/>
    <p:sldId id="310" r:id="rId18"/>
    <p:sldId id="311" r:id="rId19"/>
    <p:sldId id="291" r:id="rId20"/>
    <p:sldId id="312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06" autoAdjust="0"/>
  </p:normalViewPr>
  <p:slideViewPr>
    <p:cSldViewPr>
      <p:cViewPr>
        <p:scale>
          <a:sx n="66" d="100"/>
          <a:sy n="66" d="100"/>
        </p:scale>
        <p:origin x="-1680" y="-51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CE038-53B5-499C-B0E0-E312DCF7E711}" type="datetimeFigureOut">
              <a:rPr lang="cs-CZ" smtClean="0"/>
              <a:t>18.2.2013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7B8AFC-D6B3-4ABA-9EA9-FDE095F210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0063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7B8AFC-D6B3-4ABA-9EA9-FDE095F210EC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1606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0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5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76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981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705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640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410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940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1038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3740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101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2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013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75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3688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0015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29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5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9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1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13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308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62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/>
              <a:t>2/18/2013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39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2/18/2013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4447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4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1"/>
            <a:ext cx="7772400" cy="2609850"/>
          </a:xfrm>
        </p:spPr>
        <p:txBody>
          <a:bodyPr/>
          <a:lstStyle/>
          <a:p>
            <a:r>
              <a:rPr lang="en-US" dirty="0"/>
              <a:t>How F# Learned to Stop Worrying and Love the Data </a:t>
            </a:r>
            <a:endParaRPr lang="en-US" sz="3600" b="1" dirty="0">
              <a:solidFill>
                <a:schemeClr val="accent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43400"/>
            <a:ext cx="6400800" cy="1447800"/>
          </a:xfrm>
        </p:spPr>
        <p:txBody>
          <a:bodyPr>
            <a:noAutofit/>
          </a:bodyPr>
          <a:lstStyle/>
          <a:p>
            <a:pPr algn="r"/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Tomas Petricek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algn="r">
              <a:spcBef>
                <a:spcPts val="1200"/>
              </a:spcBef>
              <a:spcAft>
                <a:spcPts val="1200"/>
              </a:spcAft>
            </a:pPr>
            <a:r>
              <a:rPr lang="en-US" sz="2400" dirty="0" smtClean="0">
                <a:solidFill>
                  <a:schemeClr val="accent1"/>
                </a:solidFill>
              </a:rPr>
              <a:t>tomas@tomasp.net</a:t>
            </a:r>
            <a:r>
              <a:rPr lang="en-US" sz="2400" dirty="0" smtClean="0">
                <a:solidFill>
                  <a:schemeClr val="accent3"/>
                </a:solidFill>
              </a:rPr>
              <a:t> 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| </a:t>
            </a:r>
            <a:r>
              <a:rPr lang="en-US" sz="2400" dirty="0" smtClean="0">
                <a:solidFill>
                  <a:schemeClr val="accent1"/>
                </a:solidFill>
              </a:rPr>
              <a:t>@</a:t>
            </a:r>
            <a:r>
              <a:rPr lang="en-US" sz="2400" dirty="0" err="1" smtClean="0">
                <a:solidFill>
                  <a:schemeClr val="accent1"/>
                </a:solidFill>
              </a:rPr>
              <a:t>tomaspetricek</a:t>
            </a:r>
            <a:r>
              <a:rPr lang="en-US" sz="2400" dirty="0" smtClean="0">
                <a:solidFill>
                  <a:schemeClr val="accent1"/>
                </a:solidFill>
              </a:rPr>
              <a:t> </a:t>
            </a:r>
          </a:p>
          <a:p>
            <a:pPr algn="r"/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PhD Student at University of Cambridge </a:t>
            </a:r>
          </a:p>
          <a:p>
            <a:pPr algn="r"/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&amp; Coordinator of</a:t>
            </a:r>
            <a:r>
              <a:rPr lang="en-US" sz="2400" dirty="0" smtClean="0">
                <a:solidFill>
                  <a:schemeClr val="accent3"/>
                </a:solidFill>
              </a:rPr>
              <a:t> http://fsharp.org</a:t>
            </a:r>
            <a:endParaRPr lang="en-US" sz="2400" dirty="0">
              <a:solidFill>
                <a:schemeClr val="accent3"/>
              </a:solidFill>
            </a:endParaRPr>
          </a:p>
        </p:txBody>
      </p:sp>
      <p:pic>
        <p:nvPicPr>
          <p:cNvPr id="1026" name="Picture 2" descr="http://www.gameinformer.com/cfs-filesystemfile.ashx/__key/CommunityServer-Components-ImageFileViewer/CommunityServer-Blogs-Components-WeblogFiles-00-00-00-00-06/5504.channel9top.jpg_2D00_610x0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458" b="97085" l="29344" r="7180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0562" y="4572000"/>
            <a:ext cx="3370962" cy="189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803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Demo </a:t>
            </a:r>
            <a:r>
              <a:rPr lang="en-US" dirty="0" smtClean="0"/>
              <a:t>summary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6482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chemeClr val="accent3"/>
                </a:solidFill>
              </a:rPr>
              <a:t>FunScript</a:t>
            </a:r>
            <a:r>
              <a:rPr lang="en-US" b="1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with </a:t>
            </a:r>
            <a:r>
              <a:rPr lang="en-US" b="1" dirty="0" err="1" smtClean="0">
                <a:solidFill>
                  <a:schemeClr val="accent3"/>
                </a:solidFill>
              </a:rPr>
              <a:t>TypeScript</a:t>
            </a:r>
            <a:r>
              <a:rPr lang="en-US" b="1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provider</a:t>
            </a:r>
          </a:p>
          <a:p>
            <a:pPr lvl="1"/>
            <a:r>
              <a:rPr lang="en-US" dirty="0" smtClean="0"/>
              <a:t>Import types for JavaScript libraries</a:t>
            </a:r>
          </a:p>
          <a:p>
            <a:pPr lvl="1"/>
            <a:r>
              <a:rPr lang="en-US" dirty="0" smtClean="0">
                <a:solidFill>
                  <a:schemeClr val="accent1"/>
                </a:solidFill>
              </a:rPr>
              <a:t>http://</a:t>
            </a:r>
            <a:r>
              <a:rPr lang="en-US" dirty="0">
                <a:solidFill>
                  <a:schemeClr val="accent1"/>
                </a:solidFill>
              </a:rPr>
              <a:t>github.com/ZachBray/FunScript</a:t>
            </a:r>
            <a:endParaRPr lang="en-US" dirty="0" smtClean="0">
              <a:solidFill>
                <a:schemeClr val="accent1"/>
              </a:solidFill>
            </a:endParaRPr>
          </a:p>
          <a:p>
            <a:pPr>
              <a:spcBef>
                <a:spcPts val="4200"/>
              </a:spcBef>
            </a:pPr>
            <a:r>
              <a:rPr lang="en-US" dirty="0" smtClean="0"/>
              <a:t>Web programming using F#</a:t>
            </a:r>
          </a:p>
          <a:p>
            <a:pPr lvl="1"/>
            <a:r>
              <a:rPr lang="en-US" dirty="0" err="1" smtClean="0"/>
              <a:t>IntelliFactory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chemeClr val="accent3"/>
                </a:solidFill>
              </a:rPr>
              <a:t>WebSharper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smtClean="0"/>
              <a:t>and many other</a:t>
            </a:r>
            <a:endParaRPr lang="en-US" b="1" dirty="0" smtClean="0">
              <a:solidFill>
                <a:schemeClr val="accent1"/>
              </a:solidFill>
            </a:endParaRPr>
          </a:p>
          <a:p>
            <a:pPr lvl="1"/>
            <a:r>
              <a:rPr lang="en-US" dirty="0" smtClean="0">
                <a:solidFill>
                  <a:schemeClr val="accent1"/>
                </a:solidFill>
              </a:rPr>
              <a:t>http</a:t>
            </a:r>
            <a:r>
              <a:rPr lang="en-US" dirty="0">
                <a:solidFill>
                  <a:schemeClr val="accent1"/>
                </a:solidFill>
              </a:rPr>
              <a:t>://fsharp.org/webstacks</a:t>
            </a:r>
            <a:endParaRPr lang="en-US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62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REST services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2438400"/>
            <a:ext cx="7545779" cy="3581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800"/>
              </a:lnSpc>
            </a:pPr>
            <a:r>
              <a:rPr lang="en-US" sz="4000" b="1" dirty="0" smtClean="0">
                <a:solidFill>
                  <a:schemeClr val="accent3"/>
                </a:solidFill>
              </a:rPr>
              <a:t>REST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 (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Representational State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Transfer) is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a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3500" b="1" dirty="0" smtClean="0">
                <a:solidFill>
                  <a:schemeClr val="accent1"/>
                </a:solidFill>
              </a:rPr>
              <a:t>style of software architecture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for distributed systems such as the </a:t>
            </a:r>
            <a:r>
              <a:rPr lang="en-US" sz="2800" b="1" dirty="0">
                <a:solidFill>
                  <a:schemeClr val="accent3"/>
                </a:solidFill>
              </a:rPr>
              <a:t>World Wide Web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. REST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has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emerged as a predominant Web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service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design model.</a:t>
            </a:r>
            <a:endParaRPr lang="en-US" sz="28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99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F</a:t>
            </a:r>
            <a:r>
              <a:rPr lang="en-US" b="1" smtClean="0">
                <a:solidFill>
                  <a:schemeClr val="accent1"/>
                </a:solidFill>
              </a:rPr>
              <a:t># </a:t>
            </a:r>
            <a:r>
              <a:rPr lang="en-US" smtClean="0"/>
              <a:t>type provider for </a:t>
            </a:r>
            <a:r>
              <a:rPr lang="en-US" b="1" dirty="0" smtClean="0">
                <a:solidFill>
                  <a:schemeClr val="accent3"/>
                </a:solidFill>
              </a:rPr>
              <a:t>JSON</a:t>
            </a:r>
            <a:endParaRPr lang="cs-CZ" b="1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704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Demo </a:t>
            </a:r>
            <a:r>
              <a:rPr lang="en-US" dirty="0" smtClean="0"/>
              <a:t>summary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648200"/>
          </a:xfrm>
        </p:spPr>
        <p:txBody>
          <a:bodyPr>
            <a:normAutofit/>
          </a:bodyPr>
          <a:lstStyle/>
          <a:p>
            <a:r>
              <a:rPr lang="en-US" dirty="0" smtClean="0"/>
              <a:t>Structural </a:t>
            </a:r>
            <a:r>
              <a:rPr lang="en-US" b="1" dirty="0" smtClean="0">
                <a:solidFill>
                  <a:schemeClr val="accent3"/>
                </a:solidFill>
              </a:rPr>
              <a:t>type providers</a:t>
            </a:r>
            <a:endParaRPr lang="en-US" dirty="0" smtClean="0"/>
          </a:p>
          <a:p>
            <a:pPr lvl="1"/>
            <a:r>
              <a:rPr lang="en-US" dirty="0" smtClean="0"/>
              <a:t>Infer type from sample XML, CSV or JSON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http://github.com/tpetricek/FSharp.Data</a:t>
            </a:r>
            <a:r>
              <a:rPr lang="en-US" dirty="0"/>
              <a:t> </a:t>
            </a:r>
            <a:endParaRPr lang="en-US" dirty="0">
              <a:solidFill>
                <a:schemeClr val="accent3"/>
              </a:solidFill>
            </a:endParaRPr>
          </a:p>
          <a:p>
            <a:pPr>
              <a:spcBef>
                <a:spcPts val="4200"/>
              </a:spcBef>
            </a:pPr>
            <a:r>
              <a:rPr lang="en-US" dirty="0" smtClean="0"/>
              <a:t>Calling REST API</a:t>
            </a:r>
          </a:p>
          <a:p>
            <a:pPr lvl="1"/>
            <a:r>
              <a:rPr lang="en-US" dirty="0" smtClean="0"/>
              <a:t>Static </a:t>
            </a:r>
            <a:r>
              <a:rPr lang="en-US" b="1" dirty="0" smtClean="0">
                <a:solidFill>
                  <a:schemeClr val="accent3"/>
                </a:solidFill>
              </a:rPr>
              <a:t>type safety</a:t>
            </a:r>
            <a:r>
              <a:rPr lang="en-US" dirty="0" smtClean="0"/>
              <a:t> without schema</a:t>
            </a:r>
          </a:p>
          <a:p>
            <a:pPr lvl="1"/>
            <a:r>
              <a:rPr lang="en-US" dirty="0" smtClean="0"/>
              <a:t>Many APIs follow similar patterns…</a:t>
            </a:r>
          </a:p>
        </p:txBody>
      </p:sp>
    </p:spTree>
    <p:extLst>
      <p:ext uri="{BB962C8B-B14F-4D97-AF65-F5344CB8AC3E}">
        <p14:creationId xmlns:p14="http://schemas.microsoft.com/office/powerpoint/2010/main" val="86014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REST services</a:t>
            </a:r>
            <a:endParaRPr lang="cs-CZ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" t="8328" r="2586" b="3511"/>
          <a:stretch/>
        </p:blipFill>
        <p:spPr bwMode="auto">
          <a:xfrm>
            <a:off x="475013" y="1788226"/>
            <a:ext cx="8217725" cy="453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7" t="8328" r="2586" b="3511"/>
          <a:stretch/>
        </p:blipFill>
        <p:spPr bwMode="auto">
          <a:xfrm>
            <a:off x="457200" y="1788226"/>
            <a:ext cx="8217725" cy="453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60" t="33812" r="6103" b="30417"/>
          <a:stretch/>
        </p:blipFill>
        <p:spPr bwMode="auto">
          <a:xfrm>
            <a:off x="5169725" y="3099460"/>
            <a:ext cx="3206338" cy="1840675"/>
          </a:xfrm>
          <a:prstGeom prst="rect">
            <a:avLst/>
          </a:prstGeom>
          <a:noFill/>
          <a:ln>
            <a:noFill/>
          </a:ln>
          <a:effectLst>
            <a:outerShdw blurRad="3937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030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Apiary.io Type Provider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648200"/>
          </a:xfrm>
        </p:spPr>
        <p:txBody>
          <a:bodyPr>
            <a:normAutofit/>
          </a:bodyPr>
          <a:lstStyle/>
          <a:p>
            <a:r>
              <a:rPr lang="en-US" dirty="0" smtClean="0"/>
              <a:t>Common REST conventions</a:t>
            </a:r>
          </a:p>
          <a:p>
            <a:pPr lvl="1"/>
            <a:r>
              <a:rPr lang="en-US" sz="2400" dirty="0" smtClean="0">
                <a:solidFill>
                  <a:schemeClr val="accent3"/>
                </a:solidFill>
                <a:latin typeface="Consolas" pitchFamily="49" charset="0"/>
                <a:cs typeface="Consolas" pitchFamily="49" charset="0"/>
              </a:rPr>
              <a:t>GET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/movie/{id}</a:t>
            </a:r>
            <a:r>
              <a:rPr lang="en-US" dirty="0" smtClean="0"/>
              <a:t>		Get movie summary</a:t>
            </a:r>
          </a:p>
          <a:p>
            <a:pPr lvl="1"/>
            <a:r>
              <a:rPr lang="en-US" sz="2400" dirty="0" smtClean="0">
                <a:solidFill>
                  <a:schemeClr val="accent3"/>
                </a:solidFill>
                <a:latin typeface="Consolas" pitchFamily="49" charset="0"/>
                <a:cs typeface="Consolas" pitchFamily="49" charset="0"/>
              </a:rPr>
              <a:t>GET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/movie/{id}/casts</a:t>
            </a:r>
            <a:r>
              <a:rPr lang="en-US" dirty="0" smtClean="0"/>
              <a:t>	Get cast details</a:t>
            </a:r>
          </a:p>
          <a:p>
            <a:pPr>
              <a:spcBef>
                <a:spcPts val="4200"/>
              </a:spcBef>
            </a:pPr>
            <a:r>
              <a:rPr lang="en-US" dirty="0" smtClean="0"/>
              <a:t>Types from JSON samples</a:t>
            </a:r>
          </a:p>
          <a:p>
            <a:pPr lvl="1"/>
            <a:r>
              <a:rPr lang="cs-CZ" sz="2400" dirty="0" smtClean="0">
                <a:latin typeface="Consolas" pitchFamily="49" charset="0"/>
                <a:cs typeface="Consolas" pitchFamily="49" charset="0"/>
              </a:rPr>
              <a:t>{ </a:t>
            </a:r>
            <a:r>
              <a:rPr lang="cs-CZ" sz="2400" dirty="0" smtClean="0">
                <a:solidFill>
                  <a:schemeClr val="accent3"/>
                </a:solidFill>
                <a:latin typeface="Consolas" pitchFamily="49" charset="0"/>
                <a:cs typeface="Consolas" pitchFamily="49" charset="0"/>
              </a:rPr>
              <a:t>"page"</a:t>
            </a:r>
            <a:r>
              <a:rPr lang="cs-CZ" sz="2400" dirty="0" smtClean="0">
                <a:latin typeface="Consolas" pitchFamily="49" charset="0"/>
                <a:cs typeface="Consolas" pitchFamily="49" charset="0"/>
              </a:rPr>
              <a:t>: 1, 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/>
            </a:r>
            <a:br>
              <a:rPr lang="en-US" sz="2400" dirty="0" smtClean="0">
                <a:latin typeface="Consolas" pitchFamily="49" charset="0"/>
                <a:cs typeface="Consolas" pitchFamily="49" charset="0"/>
              </a:rPr>
            </a:b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</a:t>
            </a:r>
            <a:r>
              <a:rPr lang="cs-CZ" sz="2400" dirty="0" smtClean="0">
                <a:solidFill>
                  <a:schemeClr val="accent3"/>
                </a:solidFill>
                <a:latin typeface="Consolas" pitchFamily="49" charset="0"/>
                <a:cs typeface="Consolas" pitchFamily="49" charset="0"/>
              </a:rPr>
              <a:t>"results"</a:t>
            </a:r>
            <a:r>
              <a:rPr lang="cs-CZ" sz="2400" dirty="0" smtClean="0">
                <a:latin typeface="Consolas" pitchFamily="49" charset="0"/>
                <a:cs typeface="Consolas" pitchFamily="49" charset="0"/>
              </a:rPr>
              <a:t>: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[</a:t>
            </a:r>
            <a:br>
              <a:rPr lang="en-US" sz="2400" dirty="0" smtClean="0">
                <a:latin typeface="Consolas" pitchFamily="49" charset="0"/>
                <a:cs typeface="Consolas" pitchFamily="49" charset="0"/>
              </a:rPr>
            </a:b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cs-CZ" sz="2400" dirty="0" smtClean="0">
                <a:latin typeface="Consolas" pitchFamily="49" charset="0"/>
                <a:cs typeface="Consolas" pitchFamily="49" charset="0"/>
              </a:rPr>
              <a:t>{ </a:t>
            </a:r>
            <a:r>
              <a:rPr lang="cs-CZ" sz="2400" dirty="0" smtClean="0">
                <a:solidFill>
                  <a:schemeClr val="accent3"/>
                </a:solidFill>
                <a:latin typeface="Consolas" pitchFamily="49" charset="0"/>
                <a:cs typeface="Consolas" pitchFamily="49" charset="0"/>
              </a:rPr>
              <a:t>"title"</a:t>
            </a:r>
            <a:r>
              <a:rPr lang="cs-CZ" sz="2400" dirty="0" smtClean="0">
                <a:latin typeface="Consolas" pitchFamily="49" charset="0"/>
                <a:cs typeface="Consolas" pitchFamily="49" charset="0"/>
              </a:rPr>
              <a:t>: "Skyfall", </a:t>
            </a:r>
            <a:r>
              <a:rPr lang="en-US" sz="2400" dirty="0" smtClean="0">
                <a:solidFill>
                  <a:schemeClr val="accent3"/>
                </a:solidFill>
                <a:latin typeface="Consolas" pitchFamily="49" charset="0"/>
                <a:cs typeface="Consolas" pitchFamily="49" charset="0"/>
              </a:rPr>
              <a:t>"id"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: 94221</a:t>
            </a:r>
            <a:r>
              <a:rPr lang="cs-CZ" sz="2400" dirty="0" smtClean="0">
                <a:latin typeface="Consolas" pitchFamily="49" charset="0"/>
                <a:cs typeface="Consolas" pitchFamily="49" charset="0"/>
              </a:rPr>
              <a:t> } 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] }</a:t>
            </a:r>
            <a:endParaRPr lang="cs-CZ" sz="24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487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Apiary</a:t>
            </a:r>
            <a:r>
              <a:rPr lang="en-US" b="1" dirty="0" smtClean="0"/>
              <a:t> </a:t>
            </a:r>
            <a:r>
              <a:rPr lang="en-US" dirty="0" smtClean="0"/>
              <a:t>provider in </a:t>
            </a:r>
            <a:r>
              <a:rPr lang="en-US" b="1" dirty="0" smtClean="0">
                <a:solidFill>
                  <a:schemeClr val="accent3"/>
                </a:solidFill>
              </a:rPr>
              <a:t>JavaScript</a:t>
            </a:r>
            <a:endParaRPr lang="cs-CZ" b="1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8026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cs-CZ" b="1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80543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>
          <a:xfrm>
            <a:off x="152400" y="1249363"/>
            <a:ext cx="86868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800"/>
              </a:spcBef>
              <a:spcAft>
                <a:spcPts val="800"/>
              </a:spcAft>
            </a:pP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unstructured data   </a:t>
            </a: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>                      </a:t>
            </a:r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  <a:t>XML and CSV              </a:t>
            </a:r>
            <a:r>
              <a:rPr lang="en-US" sz="3000" dirty="0" smtClean="0">
                <a:solidFill>
                  <a:schemeClr val="bg1"/>
                </a:solidFill>
              </a:rPr>
              <a:t>.</a:t>
            </a:r>
            <a:endParaRPr lang="en-US" sz="2200" dirty="0" smtClean="0">
              <a:solidFill>
                <a:schemeClr val="bg1"/>
              </a:solidFill>
            </a:endParaRPr>
          </a:p>
          <a:p>
            <a:pPr algn="ctr">
              <a:spcBef>
                <a:spcPts val="800"/>
              </a:spcBef>
              <a:spcAft>
                <a:spcPts val="800"/>
              </a:spcAft>
            </a:pP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Open Government Data  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custom providers 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2600" dirty="0" smtClean="0">
                <a:solidFill>
                  <a:schemeClr val="tx1">
                    <a:lumMod val="50000"/>
                  </a:schemeClr>
                </a:solidFill>
              </a:rPr>
              <a:t>Language Integration</a:t>
            </a:r>
          </a:p>
          <a:p>
            <a:pPr algn="ctr">
              <a:spcBef>
                <a:spcPts val="800"/>
              </a:spcBef>
              <a:spcAft>
                <a:spcPts val="800"/>
              </a:spcAft>
            </a:pP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Excel                                               static types                                             </a:t>
            </a:r>
            <a:r>
              <a:rPr lang="en-US" sz="2300" dirty="0" smtClean="0">
                <a:solidFill>
                  <a:schemeClr val="bg1"/>
                </a:solidFill>
              </a:rPr>
              <a:t>. </a:t>
            </a:r>
          </a:p>
          <a:p>
            <a:pPr algn="ctr">
              <a:spcBef>
                <a:spcPts val="800"/>
              </a:spcBef>
              <a:spcAft>
                <a:spcPts val="800"/>
              </a:spcAft>
            </a:pPr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web services  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R provider  </a:t>
            </a:r>
            <a:r>
              <a:rPr lang="en-US" sz="2300" dirty="0" smtClean="0">
                <a:solidFill>
                  <a:prstClr val="white">
                    <a:lumMod val="50000"/>
                  </a:prstClr>
                </a:solidFill>
              </a:rPr>
              <a:t>unstructured </a:t>
            </a:r>
            <a:r>
              <a:rPr lang="en-US" sz="2300" dirty="0">
                <a:solidFill>
                  <a:prstClr val="white">
                    <a:lumMod val="50000"/>
                  </a:prstClr>
                </a:solidFill>
              </a:rPr>
              <a:t>data </a:t>
            </a:r>
            <a:r>
              <a:rPr lang="en-US" sz="2300" dirty="0" smtClean="0">
                <a:solidFill>
                  <a:prstClr val="white">
                    <a:lumMod val="50000"/>
                  </a:prstClr>
                </a:solidFill>
              </a:rPr>
              <a:t>  </a:t>
            </a:r>
            <a:endParaRPr lang="en-US" sz="3500" dirty="0" smtClean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spcBef>
                <a:spcPts val="800"/>
              </a:spcBef>
              <a:spcAft>
                <a:spcPts val="800"/>
              </a:spcAft>
            </a:pPr>
            <a:r>
              <a:rPr lang="en-US" sz="1500" dirty="0" smtClean="0">
                <a:solidFill>
                  <a:prstClr val="white">
                    <a:lumMod val="50000"/>
                  </a:prstClr>
                </a:solidFill>
              </a:rPr>
              <a:t>                                                                         documentation                                               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schema     </a:t>
            </a:r>
          </a:p>
          <a:p>
            <a:pPr algn="ctr">
              <a:spcBef>
                <a:spcPts val="800"/>
              </a:spcBef>
              <a:spcAft>
                <a:spcPts val="800"/>
              </a:spcAft>
            </a:pPr>
            <a:r>
              <a:rPr lang="en-US" sz="2600" dirty="0" smtClean="0">
                <a:solidFill>
                  <a:schemeClr val="tx1">
                    <a:lumMod val="50000"/>
                  </a:schemeClr>
                </a:solidFill>
              </a:rPr>
              <a:t>                                        REST API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web programming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33400" y="1096963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200" b="1" dirty="0" smtClean="0">
                <a:solidFill>
                  <a:schemeClr val="accent1"/>
                </a:solidFill>
              </a:rPr>
              <a:t>JSON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856038"/>
            <a:ext cx="3276600" cy="2011362"/>
          </a:xfrm>
        </p:spPr>
        <p:txBody>
          <a:bodyPr>
            <a:noAutofit/>
          </a:bodyPr>
          <a:lstStyle/>
          <a:p>
            <a:r>
              <a:rPr lang="en-US" sz="12000" b="1" dirty="0" smtClean="0">
                <a:solidFill>
                  <a:schemeClr val="accent3"/>
                </a:solidFill>
              </a:rPr>
              <a:t>F#</a:t>
            </a:r>
            <a:endParaRPr lang="cs-CZ" sz="12000" b="1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144963"/>
          </a:xfrm>
        </p:spPr>
        <p:txBody>
          <a:bodyPr anchor="ctr">
            <a:normAutofit/>
          </a:bodyPr>
          <a:lstStyle/>
          <a:p>
            <a:pPr algn="ctr">
              <a:spcBef>
                <a:spcPts val="1200"/>
              </a:spcBef>
            </a:pPr>
            <a:r>
              <a:rPr lang="en-US" sz="4200" dirty="0" smtClean="0"/>
              <a:t> </a:t>
            </a:r>
            <a:endParaRPr lang="cs-CZ" sz="42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239963"/>
            <a:ext cx="8458200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200" b="1" dirty="0" err="1" smtClean="0">
                <a:solidFill>
                  <a:schemeClr val="accent1"/>
                </a:solidFill>
              </a:rPr>
              <a:t>WorldBank</a:t>
            </a:r>
            <a:r>
              <a:rPr lang="en-US" sz="4200" b="1" dirty="0" smtClean="0">
                <a:solidFill>
                  <a:schemeClr val="accent3"/>
                </a:solidFill>
              </a:rPr>
              <a:t>                </a:t>
            </a:r>
            <a:r>
              <a:rPr lang="en-US" sz="4200" b="1" dirty="0" err="1" smtClean="0">
                <a:solidFill>
                  <a:schemeClr val="accent1"/>
                </a:solidFill>
              </a:rPr>
              <a:t>TypeScript</a:t>
            </a:r>
            <a:endParaRPr lang="en-US" sz="4200" b="1" dirty="0" smtClean="0">
              <a:solidFill>
                <a:schemeClr val="accent1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971800" y="3535363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200" b="1" dirty="0" smtClean="0">
                <a:solidFill>
                  <a:schemeClr val="accent1"/>
                </a:solidFill>
              </a:rPr>
              <a:t>Apiary</a:t>
            </a:r>
          </a:p>
        </p:txBody>
      </p:sp>
    </p:spTree>
    <p:extLst>
      <p:ext uri="{BB962C8B-B14F-4D97-AF65-F5344CB8AC3E}">
        <p14:creationId xmlns:p14="http://schemas.microsoft.com/office/powerpoint/2010/main" val="44030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more information…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8006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3"/>
                </a:solidFill>
              </a:rPr>
              <a:t>Learn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chemeClr val="accent3"/>
                </a:solidFill>
              </a:rPr>
              <a:t>explore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smtClean="0"/>
              <a:t>F#</a:t>
            </a:r>
          </a:p>
          <a:p>
            <a:pPr lvl="1"/>
            <a:r>
              <a:rPr lang="en-US" dirty="0" smtClean="0"/>
              <a:t>Read tutorials at </a:t>
            </a:r>
            <a:r>
              <a:rPr lang="en-US" dirty="0" smtClean="0">
                <a:solidFill>
                  <a:schemeClr val="accent1"/>
                </a:solidFill>
              </a:rPr>
              <a:t>http://tryfsharp.org</a:t>
            </a:r>
          </a:p>
          <a:p>
            <a:r>
              <a:rPr lang="en-US" dirty="0" smtClean="0"/>
              <a:t>Join local and online </a:t>
            </a:r>
            <a:r>
              <a:rPr lang="en-US" b="1" dirty="0" smtClean="0">
                <a:solidFill>
                  <a:schemeClr val="accent3"/>
                </a:solidFill>
              </a:rPr>
              <a:t>community</a:t>
            </a:r>
          </a:p>
          <a:p>
            <a:pPr lvl="1"/>
            <a:r>
              <a:rPr lang="en-US" dirty="0" smtClean="0"/>
              <a:t>User groups and lists at </a:t>
            </a:r>
            <a:r>
              <a:rPr lang="en-US" dirty="0" smtClean="0">
                <a:solidFill>
                  <a:schemeClr val="accent1"/>
                </a:solidFill>
              </a:rPr>
              <a:t>http://fsharp.org</a:t>
            </a:r>
          </a:p>
          <a:p>
            <a:r>
              <a:rPr lang="en-US" b="1" dirty="0" smtClean="0">
                <a:solidFill>
                  <a:schemeClr val="accent3"/>
                </a:solidFill>
              </a:rPr>
              <a:t>Trainings</a:t>
            </a:r>
            <a:r>
              <a:rPr lang="en-US" dirty="0" smtClean="0"/>
              <a:t> and </a:t>
            </a:r>
            <a:r>
              <a:rPr lang="en-US" b="1" dirty="0" smtClean="0">
                <a:solidFill>
                  <a:schemeClr val="accent3"/>
                </a:solidFill>
              </a:rPr>
              <a:t>tutorials</a:t>
            </a:r>
          </a:p>
          <a:p>
            <a:pPr lvl="1"/>
            <a:r>
              <a:rPr lang="en-US" dirty="0" smtClean="0"/>
              <a:t>Upcoming in </a:t>
            </a:r>
            <a:r>
              <a:rPr lang="en-US" b="1" dirty="0" smtClean="0"/>
              <a:t>London </a:t>
            </a:r>
            <a:r>
              <a:rPr lang="en-US" dirty="0" smtClean="0"/>
              <a:t>&amp; </a:t>
            </a:r>
            <a:r>
              <a:rPr lang="en-US" b="1" dirty="0" smtClean="0"/>
              <a:t>New York</a:t>
            </a:r>
          </a:p>
          <a:p>
            <a:pPr lvl="1"/>
            <a:r>
              <a:rPr lang="en-US" dirty="0" smtClean="0"/>
              <a:t>Check out  </a:t>
            </a:r>
            <a:r>
              <a:rPr lang="en-US" dirty="0" smtClean="0">
                <a:solidFill>
                  <a:schemeClr val="accent1"/>
                </a:solidFill>
              </a:rPr>
              <a:t>http://functional-programming.net </a:t>
            </a:r>
            <a:endParaRPr lang="cs-CZ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29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66900"/>
            <a:ext cx="8229600" cy="4648200"/>
          </a:xfrm>
        </p:spPr>
        <p:txBody>
          <a:bodyPr>
            <a:normAutofit/>
          </a:bodyPr>
          <a:lstStyle/>
          <a:p>
            <a:endParaRPr lang="en-US" dirty="0" smtClean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 smtClean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0875" y="3086100"/>
            <a:ext cx="1219200" cy="15400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 descr="C:\Tomas\Writing\Functional\cover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404602"/>
            <a:ext cx="1219200" cy="15290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14300"/>
            <a:ext cx="8229600" cy="1143000"/>
          </a:xfrm>
        </p:spPr>
        <p:txBody>
          <a:bodyPr/>
          <a:lstStyle/>
          <a:p>
            <a:r>
              <a:rPr lang="en-US" dirty="0" smtClean="0"/>
              <a:t>Tomas Petricek </a:t>
            </a:r>
            <a:endParaRPr lang="cs-CZ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121724" y="1104900"/>
            <a:ext cx="6641275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>
                <a:solidFill>
                  <a:schemeClr val="accent3"/>
                </a:solidFill>
              </a:rPr>
              <a:t>Real World Functional </a:t>
            </a:r>
            <a:br>
              <a:rPr lang="en-US" sz="3200" b="1" dirty="0" smtClean="0">
                <a:solidFill>
                  <a:schemeClr val="accent3"/>
                </a:solidFill>
              </a:rPr>
            </a:br>
            <a:r>
              <a:rPr lang="en-US" sz="3200" b="1" dirty="0" smtClean="0">
                <a:solidFill>
                  <a:schemeClr val="accent3"/>
                </a:solidFill>
              </a:rPr>
              <a:t>Programming</a:t>
            </a:r>
            <a:endParaRPr lang="en-US" sz="3200" b="1" dirty="0" smtClean="0">
              <a:solidFill>
                <a:schemeClr val="accent1"/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2121725" y="1905000"/>
            <a:ext cx="7327075" cy="2247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dirty="0" smtClean="0">
                <a:solidFill>
                  <a:schemeClr val="tx1">
                    <a:lumMod val="50000"/>
                  </a:schemeClr>
                </a:solidFill>
              </a:rPr>
              <a:t>                              </a:t>
            </a:r>
            <a:r>
              <a:rPr lang="en-US" sz="2000" dirty="0">
                <a:solidFill>
                  <a:prstClr val="white">
                    <a:lumMod val="50000"/>
                  </a:prstClr>
                </a:solidFill>
              </a:rPr>
              <a:t>tutorials </a:t>
            </a:r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  </a:t>
            </a:r>
            <a:r>
              <a:rPr lang="en-US" sz="2900" dirty="0" smtClean="0">
                <a:solidFill>
                  <a:schemeClr val="tx1">
                    <a:lumMod val="50000"/>
                  </a:schemeClr>
                </a:solidFill>
              </a:rPr>
              <a:t>F# and C#</a:t>
            </a:r>
            <a:br>
              <a:rPr lang="en-US" sz="29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>
                <a:solidFill>
                  <a:prstClr val="white">
                    <a:lumMod val="50000"/>
                  </a:prstClr>
                </a:solidFill>
              </a:rPr>
              <a:t>monads </a:t>
            </a:r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  </a:t>
            </a:r>
            <a:r>
              <a:rPr lang="en-US" sz="2700" dirty="0" smtClean="0">
                <a:solidFill>
                  <a:schemeClr val="tx1">
                    <a:lumMod val="50000"/>
                  </a:schemeClr>
                </a:solidFill>
              </a:rPr>
              <a:t>functional concepts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practical 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examples</a:t>
            </a:r>
            <a:endParaRPr lang="en-US" sz="20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52858" y="3146502"/>
            <a:ext cx="5793217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3200" b="1" dirty="0" smtClean="0">
                <a:solidFill>
                  <a:schemeClr val="accent1"/>
                </a:solidFill>
              </a:rPr>
              <a:t>F# Deep Dives</a:t>
            </a:r>
          </a:p>
          <a:p>
            <a:pPr algn="r"/>
            <a:endParaRPr lang="en-US" sz="3200" b="1" dirty="0" smtClean="0">
              <a:solidFill>
                <a:schemeClr val="accent1"/>
              </a:solidFill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-381000" y="3238500"/>
            <a:ext cx="7327075" cy="2247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700" dirty="0" smtClean="0">
                <a:solidFill>
                  <a:schemeClr val="tx1">
                    <a:lumMod val="50000"/>
                  </a:schemeClr>
                </a:solidFill>
              </a:rPr>
              <a:t>industry </a:t>
            </a:r>
            <a:r>
              <a:rPr lang="en-US" sz="2700" dirty="0" smtClean="0">
                <a:solidFill>
                  <a:schemeClr val="tx1">
                    <a:lumMod val="50000"/>
                  </a:schemeClr>
                </a:solidFill>
              </a:rPr>
              <a:t>experts         </a:t>
            </a:r>
            <a:r>
              <a:rPr lang="en-US" sz="2700" dirty="0" smtClean="0">
                <a:solidFill>
                  <a:schemeClr val="accent1"/>
                </a:solidFill>
              </a:rPr>
              <a:t>                      .</a:t>
            </a:r>
            <a:br>
              <a:rPr lang="en-US" sz="2700" dirty="0" smtClean="0">
                <a:solidFill>
                  <a:schemeClr val="accent1"/>
                </a:solidFill>
              </a:rPr>
            </a:b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domain modeling  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financial &amp; insurance </a:t>
            </a:r>
            <a:r>
              <a:rPr lang="en-US" sz="27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web &amp; data</a:t>
            </a:r>
            <a:b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</a:b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actor model   </a:t>
            </a:r>
            <a:r>
              <a:rPr lang="en-US" sz="2700" dirty="0" smtClean="0">
                <a:solidFill>
                  <a:schemeClr val="tx1">
                    <a:lumMod val="50000"/>
                  </a:schemeClr>
                </a:solidFill>
              </a:rPr>
              <a:t>concurrency  </a:t>
            </a:r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social gaming</a:t>
            </a:r>
            <a:endParaRPr lang="en-US" sz="2000" dirty="0">
              <a:solidFill>
                <a:schemeClr val="tx1">
                  <a:lumMod val="50000"/>
                </a:schemeClr>
              </a:solidFill>
            </a:endParaRPr>
          </a:p>
          <a:p>
            <a:pPr algn="r"/>
            <a:endParaRPr lang="en-US" sz="20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457200" y="4381500"/>
            <a:ext cx="6641275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>
                <a:solidFill>
                  <a:schemeClr val="accent3"/>
                </a:solidFill>
              </a:rPr>
              <a:t>F# Trainings &amp; Consulting</a:t>
            </a:r>
            <a:endParaRPr lang="en-US" sz="3200" b="1" dirty="0" smtClean="0">
              <a:solidFill>
                <a:schemeClr val="accent1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57200" y="5448300"/>
            <a:ext cx="7327075" cy="2247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testing   </a:t>
            </a:r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  <a:t>London  </a:t>
            </a:r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async &amp; concurrent   </a:t>
            </a:r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  <a:t>New York </a:t>
            </a:r>
            <a:r>
              <a:rPr lang="en-US" sz="27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DSLs</a:t>
            </a:r>
            <a:b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</a:b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data processing   </a:t>
            </a:r>
            <a:r>
              <a:rPr lang="en-US" sz="2700" dirty="0" smtClean="0">
                <a:solidFill>
                  <a:schemeClr val="accent1"/>
                </a:solidFill>
              </a:rPr>
              <a:t>http://functional-programming.net </a:t>
            </a:r>
            <a:endParaRPr lang="en-US" sz="2000" dirty="0">
              <a:solidFill>
                <a:schemeClr val="accent1"/>
              </a:solidFill>
            </a:endParaRPr>
          </a:p>
          <a:p>
            <a:endParaRPr lang="en-US" sz="20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57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2362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dirty="0" smtClean="0">
                <a:solidFill>
                  <a:schemeClr val="accent3"/>
                </a:solidFill>
              </a:rPr>
              <a:t>F#</a:t>
            </a:r>
            <a:r>
              <a:rPr lang="en-US" sz="5000" b="1" dirty="0" smtClean="0"/>
              <a:t> </a:t>
            </a:r>
            <a:r>
              <a:rPr lang="en-US" sz="5000" b="1" dirty="0" smtClean="0">
                <a:solidFill>
                  <a:schemeClr val="accent3"/>
                </a:solidFill>
              </a:rPr>
              <a:t>Software Foundation</a:t>
            </a:r>
            <a:br>
              <a:rPr lang="en-US" sz="5000" b="1" dirty="0" smtClean="0">
                <a:solidFill>
                  <a:schemeClr val="accent3"/>
                </a:solidFill>
              </a:rPr>
            </a:br>
            <a:endParaRPr lang="en-US" sz="5000" b="1" dirty="0" smtClean="0">
              <a:solidFill>
                <a:schemeClr val="accent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35814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1" dirty="0" smtClean="0">
                <a:solidFill>
                  <a:schemeClr val="accent1"/>
                </a:solidFill>
              </a:rPr>
              <a:t>http://www.fsharp.org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31125" y="1066800"/>
            <a:ext cx="7327075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software stacks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trainings 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teaching F#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user groups  </a:t>
            </a:r>
            <a:r>
              <a:rPr lang="en-US" sz="1500" dirty="0" smtClean="0">
                <a:solidFill>
                  <a:schemeClr val="tx1">
                    <a:lumMod val="50000"/>
                  </a:schemeClr>
                </a:solidFill>
              </a:rPr>
              <a:t>snippets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mac and </a:t>
            </a:r>
            <a:r>
              <a:rPr lang="en-US" sz="2300" dirty="0" err="1" smtClean="0">
                <a:solidFill>
                  <a:schemeClr val="tx1">
                    <a:lumMod val="50000"/>
                  </a:schemeClr>
                </a:solidFill>
              </a:rPr>
              <a:t>linux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cross-platform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books and tutorials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89462" y="30480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F# community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open-source </a:t>
            </a:r>
            <a:r>
              <a:rPr lang="en-US" sz="2500" dirty="0" err="1" smtClean="0">
                <a:solidFill>
                  <a:schemeClr val="tx1">
                    <a:lumMod val="50000"/>
                  </a:schemeClr>
                </a:solidFill>
              </a:rPr>
              <a:t>MonoDevelop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828800" y="4343400"/>
            <a:ext cx="5715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contributions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research</a:t>
            </a:r>
            <a:r>
              <a:rPr lang="en-US" sz="3000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en-US" sz="3000" dirty="0" smtClean="0">
                <a:solidFill>
                  <a:prstClr val="white">
                    <a:lumMod val="50000"/>
                  </a:prstClr>
                </a:solidFill>
              </a:rPr>
              <a:t>support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consultancy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mailing list</a:t>
            </a:r>
            <a:endParaRPr lang="en-US" sz="18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760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75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78562"/>
          </a:xfrm>
        </p:spPr>
        <p:txBody>
          <a:bodyPr>
            <a:normAutofit/>
          </a:bodyPr>
          <a:lstStyle/>
          <a:p>
            <a:r>
              <a:rPr lang="en-US" sz="8000" b="1" dirty="0" smtClean="0">
                <a:effectLst>
                  <a:glow rad="254000">
                    <a:schemeClr val="bg1">
                      <a:alpha val="60000"/>
                    </a:schemeClr>
                  </a:glow>
                </a:effectLst>
              </a:rPr>
              <a:t>The Data</a:t>
            </a:r>
            <a:endParaRPr lang="cs-CZ" sz="8000" b="1" dirty="0">
              <a:effectLst>
                <a:glow rad="254000">
                  <a:schemeClr val="bg1">
                    <a:alpha val="6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9447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38200"/>
            <a:ext cx="7239000" cy="5421953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38200"/>
            <a:ext cx="7239000" cy="5421953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11" t="62732"/>
          <a:stretch/>
        </p:blipFill>
        <p:spPr bwMode="auto">
          <a:xfrm>
            <a:off x="5569526" y="4239491"/>
            <a:ext cx="2431473" cy="2020662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2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7924800" cy="4502082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7924800" cy="4502082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0" t="19329" r="2260" b="32928"/>
          <a:stretch/>
        </p:blipFill>
        <p:spPr bwMode="auto">
          <a:xfrm>
            <a:off x="2078182" y="2006930"/>
            <a:ext cx="6353299" cy="2149434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8546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274638"/>
            <a:ext cx="7239000" cy="6126162"/>
          </a:xfrm>
        </p:spPr>
        <p:txBody>
          <a:bodyPr>
            <a:normAutofit/>
          </a:bodyPr>
          <a:lstStyle/>
          <a:p>
            <a:pPr algn="l"/>
            <a:r>
              <a:rPr lang="en-US" sz="5000" b="1" dirty="0" smtClean="0">
                <a:solidFill>
                  <a:schemeClr val="accent3"/>
                </a:solidFill>
              </a:rPr>
              <a:t>let </a:t>
            </a:r>
            <a:r>
              <a:rPr lang="en-US" sz="5000" dirty="0" err="1" smtClean="0"/>
              <a:t>wb</a:t>
            </a:r>
            <a:r>
              <a:rPr lang="en-US" sz="5000" dirty="0" smtClean="0"/>
              <a:t> = </a:t>
            </a:r>
            <a:r>
              <a:rPr lang="en-US" sz="5000" dirty="0" err="1" smtClean="0">
                <a:solidFill>
                  <a:schemeClr val="accent1"/>
                </a:solidFill>
              </a:rPr>
              <a:t>WorldBank</a:t>
            </a:r>
            <a:r>
              <a:rPr lang="en-US" sz="5000" dirty="0" smtClean="0"/>
              <a:t>()</a:t>
            </a:r>
            <a:br>
              <a:rPr lang="en-US" sz="5000" dirty="0" smtClean="0"/>
            </a:br>
            <a:endParaRPr lang="cs-CZ" sz="5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478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 smtClean="0"/>
              <a:t>w</a:t>
            </a:r>
            <a:endParaRPr lang="cs-CZ" sz="5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240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/>
              <a:t> </a:t>
            </a:r>
            <a:r>
              <a:rPr lang="en-US" sz="5000" dirty="0" smtClean="0"/>
              <a:t>  b</a:t>
            </a:r>
            <a:endParaRPr lang="cs-CZ" sz="50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9050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/>
              <a:t> </a:t>
            </a:r>
            <a:r>
              <a:rPr lang="en-US" sz="5000" dirty="0" smtClean="0"/>
              <a:t>  .</a:t>
            </a:r>
            <a:endParaRPr lang="cs-CZ" sz="5000" dirty="0"/>
          </a:p>
        </p:txBody>
      </p:sp>
    </p:spTree>
    <p:extLst>
      <p:ext uri="{BB962C8B-B14F-4D97-AF65-F5344CB8AC3E}">
        <p14:creationId xmlns:p14="http://schemas.microsoft.com/office/powerpoint/2010/main" val="2309834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Demo </a:t>
            </a:r>
            <a:r>
              <a:rPr lang="en-US" dirty="0" smtClean="0"/>
              <a:t>summary</a:t>
            </a:r>
            <a:endParaRPr lang="cs-CZ" dirty="0"/>
          </a:p>
        </p:txBody>
      </p:sp>
      <p:sp>
        <p:nvSpPr>
          <p:cNvPr id="5" name="Subtitle 4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419600"/>
          </a:xfrm>
        </p:spPr>
        <p:txBody>
          <a:bodyPr>
            <a:normAutofit/>
          </a:bodyPr>
          <a:lstStyle/>
          <a:p>
            <a:r>
              <a:rPr lang="en-US" dirty="0" smtClean="0"/>
              <a:t>Try F# web site</a:t>
            </a:r>
            <a:endParaRPr lang="en-US" dirty="0"/>
          </a:p>
          <a:p>
            <a:pPr lvl="1"/>
            <a:r>
              <a:rPr lang="en-US" b="1" dirty="0" smtClean="0">
                <a:solidFill>
                  <a:schemeClr val="accent3"/>
                </a:solidFill>
              </a:rPr>
              <a:t>Play </a:t>
            </a:r>
            <a:r>
              <a:rPr lang="en-US" dirty="0" smtClean="0"/>
              <a:t>with F# and read </a:t>
            </a:r>
            <a:r>
              <a:rPr lang="en-US" b="1" dirty="0" smtClean="0">
                <a:solidFill>
                  <a:schemeClr val="accent3"/>
                </a:solidFill>
              </a:rPr>
              <a:t>great tutorials</a:t>
            </a:r>
            <a:endParaRPr lang="cs-CZ" b="1" dirty="0">
              <a:solidFill>
                <a:schemeClr val="accent3"/>
              </a:solidFill>
            </a:endParaRPr>
          </a:p>
          <a:p>
            <a:pPr lvl="1"/>
            <a:r>
              <a:rPr lang="en-US" dirty="0" smtClean="0">
                <a:solidFill>
                  <a:schemeClr val="accent1"/>
                </a:solidFill>
              </a:rPr>
              <a:t>http://tryfsharp.org</a:t>
            </a:r>
            <a:endParaRPr lang="cs-CZ" b="1" dirty="0">
              <a:solidFill>
                <a:schemeClr val="accent3"/>
              </a:solidFill>
            </a:endParaRPr>
          </a:p>
          <a:p>
            <a:r>
              <a:rPr lang="en-US" dirty="0" smtClean="0"/>
              <a:t>F# Data Library </a:t>
            </a:r>
          </a:p>
          <a:p>
            <a:pPr lvl="1"/>
            <a:r>
              <a:rPr lang="en-US" dirty="0" smtClean="0"/>
              <a:t>Type providers for </a:t>
            </a:r>
            <a:r>
              <a:rPr lang="en-US" b="1" dirty="0" err="1" smtClean="0">
                <a:solidFill>
                  <a:schemeClr val="accent3"/>
                </a:solidFill>
              </a:rPr>
              <a:t>WorldBank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accent3"/>
                </a:solidFill>
              </a:rPr>
              <a:t>JSON</a:t>
            </a:r>
            <a:r>
              <a:rPr lang="en-US" dirty="0" smtClean="0"/>
              <a:t> and more</a:t>
            </a:r>
          </a:p>
          <a:p>
            <a:pPr lvl="1"/>
            <a:r>
              <a:rPr lang="en-US" dirty="0" smtClean="0">
                <a:solidFill>
                  <a:schemeClr val="accent1"/>
                </a:solidFill>
              </a:rPr>
              <a:t>http://github.com/tpetricek/FSharp.Data</a:t>
            </a:r>
            <a:r>
              <a:rPr lang="en-US" dirty="0" smtClean="0"/>
              <a:t> </a:t>
            </a:r>
            <a:endParaRPr lang="en-US" dirty="0" smtClean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490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F#</a:t>
            </a:r>
            <a:r>
              <a:rPr lang="en-US" b="1" dirty="0" smtClean="0"/>
              <a:t> </a:t>
            </a:r>
            <a:r>
              <a:rPr lang="en-US" dirty="0" smtClean="0"/>
              <a:t>to </a:t>
            </a:r>
            <a:r>
              <a:rPr lang="en-US" b="1" dirty="0" smtClean="0">
                <a:solidFill>
                  <a:schemeClr val="accent3"/>
                </a:solidFill>
              </a:rPr>
              <a:t>JavaScript</a:t>
            </a:r>
            <a:endParaRPr lang="cs-CZ" b="1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71558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echMesh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78B4"/>
      </a:accent1>
      <a:accent2>
        <a:srgbClr val="F05B28"/>
      </a:accent2>
      <a:accent3>
        <a:srgbClr val="FECA16"/>
      </a:accent3>
      <a:accent4>
        <a:srgbClr val="8DC745"/>
      </a:accent4>
      <a:accent5>
        <a:srgbClr val="16A7BF"/>
      </a:accent5>
      <a:accent6>
        <a:srgbClr val="F79426"/>
      </a:accent6>
      <a:hlink>
        <a:srgbClr val="3278B4"/>
      </a:hlink>
      <a:folHlink>
        <a:srgbClr val="800080"/>
      </a:folHlink>
    </a:clrScheme>
    <a:fontScheme name="TechMesh">
      <a:majorFont>
        <a:latin typeface="Pla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TechMesh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78B4"/>
      </a:accent1>
      <a:accent2>
        <a:srgbClr val="F05B28"/>
      </a:accent2>
      <a:accent3>
        <a:srgbClr val="FECA16"/>
      </a:accent3>
      <a:accent4>
        <a:srgbClr val="8DC745"/>
      </a:accent4>
      <a:accent5>
        <a:srgbClr val="16A7BF"/>
      </a:accent5>
      <a:accent6>
        <a:srgbClr val="F79426"/>
      </a:accent6>
      <a:hlink>
        <a:srgbClr val="3278B4"/>
      </a:hlink>
      <a:folHlink>
        <a:srgbClr val="800080"/>
      </a:folHlink>
    </a:clrScheme>
    <a:fontScheme name="TechMesh">
      <a:majorFont>
        <a:latin typeface="Pla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4590</TotalTime>
  <Words>272</Words>
  <Application>Microsoft Office PowerPoint</Application>
  <PresentationFormat>On-screen Show (4:3)</PresentationFormat>
  <Paragraphs>83</Paragraphs>
  <Slides>19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Office Theme</vt:lpstr>
      <vt:lpstr>1_Office Theme</vt:lpstr>
      <vt:lpstr>How F# Learned to Stop Worrying and Love the Data </vt:lpstr>
      <vt:lpstr>Tomas Petricek </vt:lpstr>
      <vt:lpstr> </vt:lpstr>
      <vt:lpstr>The Data</vt:lpstr>
      <vt:lpstr>PowerPoint Presentation</vt:lpstr>
      <vt:lpstr>PowerPoint Presentation</vt:lpstr>
      <vt:lpstr>let wb = WorldBank() </vt:lpstr>
      <vt:lpstr>Demo summary</vt:lpstr>
      <vt:lpstr>F# to JavaScript</vt:lpstr>
      <vt:lpstr>Demo summary</vt:lpstr>
      <vt:lpstr>Accessing REST services</vt:lpstr>
      <vt:lpstr>F# type provider for JSON</vt:lpstr>
      <vt:lpstr>Demo summary</vt:lpstr>
      <vt:lpstr>Accessing REST services</vt:lpstr>
      <vt:lpstr>Apiary.io Type Provider</vt:lpstr>
      <vt:lpstr>Apiary provider in JavaScript</vt:lpstr>
      <vt:lpstr>Summary</vt:lpstr>
      <vt:lpstr>F#</vt:lpstr>
      <vt:lpstr>For more information…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Tomas Petricek</dc:creator>
  <cp:lastModifiedBy>Tomas Petricek</cp:lastModifiedBy>
  <cp:revision>133</cp:revision>
  <dcterms:created xsi:type="dcterms:W3CDTF">2012-02-29T16:21:29Z</dcterms:created>
  <dcterms:modified xsi:type="dcterms:W3CDTF">2013-02-19T00:11:52Z</dcterms:modified>
</cp:coreProperties>
</file>

<file path=docProps/thumbnail.jpeg>
</file>